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handoutMasterIdLst>
    <p:handoutMasterId r:id="rId11"/>
  </p:handoutMasterIdLst>
  <p:sldIdLst>
    <p:sldId id="256" r:id="rId2"/>
    <p:sldId id="303" r:id="rId3"/>
    <p:sldId id="287" r:id="rId4"/>
    <p:sldId id="302" r:id="rId5"/>
    <p:sldId id="295" r:id="rId6"/>
    <p:sldId id="299" r:id="rId7"/>
    <p:sldId id="305" r:id="rId8"/>
    <p:sldId id="304" r:id="rId9"/>
    <p:sldId id="276" r:id="rId10"/>
  </p:sldIdLst>
  <p:sldSz cx="9144000" cy="6858000" type="screen4x3"/>
  <p:notesSz cx="9928225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82F"/>
    <a:srgbClr val="333399"/>
    <a:srgbClr val="FF9900"/>
    <a:srgbClr val="6699FF"/>
    <a:srgbClr val="0000CC"/>
    <a:srgbClr val="0000FF"/>
    <a:srgbClr val="993300"/>
    <a:srgbClr val="99CCFF"/>
  </p:clrMru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73" autoAdjust="0"/>
    <p:restoredTop sz="94660"/>
  </p:normalViewPr>
  <p:slideViewPr>
    <p:cSldViewPr>
      <p:cViewPr varScale="1">
        <p:scale>
          <a:sx n="74" d="100"/>
          <a:sy n="74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43021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39" tIns="45619" rIns="91239" bIns="45619" numCol="1" anchor="t" anchorCtr="0" compatLnSpc="1">
            <a:prstTxWarp prst="textNoShape">
              <a:avLst/>
            </a:prstTxWarp>
          </a:bodyPr>
          <a:lstStyle>
            <a:lvl1pPr defTabSz="912813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 bwMode="auto">
          <a:xfrm>
            <a:off x="5622925" y="0"/>
            <a:ext cx="43037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39" tIns="45619" rIns="91239" bIns="45619" numCol="1" anchor="t" anchorCtr="0" compatLnSpc="1">
            <a:prstTxWarp prst="textNoShape">
              <a:avLst/>
            </a:prstTxWarp>
          </a:bodyPr>
          <a:lstStyle>
            <a:lvl1pPr algn="r" defTabSz="912813">
              <a:defRPr sz="1200"/>
            </a:lvl1pPr>
          </a:lstStyle>
          <a:p>
            <a:fld id="{77EB94C8-0835-496C-A9A0-A42518EA5BDC}" type="datetimeFigureOut">
              <a:rPr lang="ru-RU"/>
              <a:pPr/>
              <a:t>03.04.2015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 bwMode="auto">
          <a:xfrm>
            <a:off x="0" y="6457950"/>
            <a:ext cx="43021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39" tIns="45619" rIns="91239" bIns="45619" numCol="1" anchor="b" anchorCtr="0" compatLnSpc="1">
            <a:prstTxWarp prst="textNoShape">
              <a:avLst/>
            </a:prstTxWarp>
          </a:bodyPr>
          <a:lstStyle>
            <a:lvl1pPr defTabSz="912813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 bwMode="auto">
          <a:xfrm>
            <a:off x="5622925" y="6457950"/>
            <a:ext cx="43037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39" tIns="45619" rIns="91239" bIns="45619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/>
            </a:lvl1pPr>
          </a:lstStyle>
          <a:p>
            <a:fld id="{297CEE21-858C-46FC-9C90-FC2B9F2B7FA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16403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6404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3AD72-1D3D-4C8B-9DD4-05C7C6A314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A1B8C7-7707-40C1-B5FE-4CCED34728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71F5E-3555-478A-8D40-E15F6E778A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A54F5-1ACF-45E6-9362-741D6FFC77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835BFB-0080-4C60-BCDD-7E9B556D2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1A818-D128-4CBB-B061-6B7EED6FE6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68B0B-9E86-4AEE-BF29-0C6C4C7A55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F41180-54F3-4605-B42A-DF11C27967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D1085-2AA3-4F2A-A890-235E3C49D3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8AC40-90ED-49E6-B2A2-20D7EC7A0B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4EB0D5-7A22-4750-97DD-11C54FCF66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7E0C4C-9A3E-459F-B693-6DF72A94C8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81DA2-5151-48F3-A2FE-D822417723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4E9EF647-A7B3-4A67-A67C-1482CF477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376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943" r:id="rId2"/>
    <p:sldLayoutId id="2147483942" r:id="rId3"/>
    <p:sldLayoutId id="2147483941" r:id="rId4"/>
    <p:sldLayoutId id="2147483940" r:id="rId5"/>
    <p:sldLayoutId id="2147483939" r:id="rId6"/>
    <p:sldLayoutId id="2147483938" r:id="rId7"/>
    <p:sldLayoutId id="2147483937" r:id="rId8"/>
    <p:sldLayoutId id="2147483936" r:id="rId9"/>
    <p:sldLayoutId id="2147483935" r:id="rId10"/>
    <p:sldLayoutId id="2147483934" r:id="rId11"/>
    <p:sldLayoutId id="2147483933" r:id="rId12"/>
    <p:sldLayoutId id="2147483932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304800"/>
            <a:ext cx="91440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Государственное  бюджетное специальное (коррекционное)  образовательное учреждение для обучающихся, воспитанников с ограниченными возможностями здоровья общеобразовательная</a:t>
            </a:r>
          </a:p>
          <a:p>
            <a:pPr algn="ctr"/>
            <a:r>
              <a:rPr lang="ru-RU" sz="1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школа-интернат № 15 </a:t>
            </a:r>
            <a:r>
              <a:rPr lang="en-US" sz="1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VIII</a:t>
            </a:r>
            <a:r>
              <a:rPr lang="ru-RU" sz="1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вида Краснодарского края</a:t>
            </a:r>
          </a:p>
        </p:txBody>
      </p:sp>
      <p:pic>
        <p:nvPicPr>
          <p:cNvPr id="3076" name="Picture 3" descr="CIMG1058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 b="12245"/>
          <a:stretch>
            <a:fillRect/>
          </a:stretch>
        </p:blipFill>
        <p:spPr bwMode="auto">
          <a:xfrm>
            <a:off x="2286000" y="1676400"/>
            <a:ext cx="6553200" cy="305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52400" y="4892675"/>
            <a:ext cx="8839200" cy="188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 u="sng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ПОЗИЦИЯ (МИССИЯ) школы-интерната</a:t>
            </a:r>
            <a:endParaRPr lang="ru-RU" sz="2400" b="1" u="sng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algn="ctr"/>
            <a:endParaRPr lang="ru-RU" sz="1400" b="1" u="sng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algn="ctr"/>
            <a:r>
              <a:rPr lang="ru-RU" sz="20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«Мы абсолютно убеждены, что можно и нужно развивать, обучать всех детей без исключения, вне зависимости от их способностей и склонностей, </a:t>
            </a:r>
          </a:p>
          <a:p>
            <a:pPr algn="ctr"/>
            <a:r>
              <a:rPr lang="ru-RU" sz="20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индивидуальных различий».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2819400" y="1828800"/>
            <a:ext cx="6400800" cy="222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Создание адаптивной среды – одно из условий обучения детей с разными возможностями и способностями</a:t>
            </a:r>
            <a:endParaRPr lang="ru-RU" sz="24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838200" y="4860925"/>
            <a:ext cx="75438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Лосева Елена Владимировна, </a:t>
            </a:r>
          </a:p>
          <a:p>
            <a:pPr algn="ctr"/>
            <a:r>
              <a:rPr lang="ru-RU" sz="2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директор ГБС(К)ОУ школы-интерната № 15 </a:t>
            </a:r>
          </a:p>
          <a:p>
            <a:pPr algn="ctr"/>
            <a:r>
              <a:rPr lang="ru-RU" sz="2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г. Краснодара</a:t>
            </a:r>
            <a:endParaRPr lang="ru-RU" b="1" i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52400" y="212725"/>
            <a:ext cx="8839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000" b="1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«Технология разработки проекта в рамках инновационного поиска – 2015 от идеи до результата»</a:t>
            </a:r>
            <a:endParaRPr lang="ru-RU" b="1" i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24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Мониторинговая карта численности учащихся</a:t>
            </a:r>
          </a:p>
        </p:txBody>
      </p:sp>
      <p:pic>
        <p:nvPicPr>
          <p:cNvPr id="5126" name="Picture 8" descr="DSCN36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752600"/>
            <a:ext cx="1828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9" descr="DSC003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3505200"/>
            <a:ext cx="1828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11" descr="DSCN477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5257800"/>
            <a:ext cx="1828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199" name="Group 79"/>
          <p:cNvGraphicFramePr>
            <a:graphicFrameLocks noGrp="1"/>
          </p:cNvGraphicFramePr>
          <p:nvPr/>
        </p:nvGraphicFramePr>
        <p:xfrm>
          <a:off x="1981200" y="1143000"/>
          <a:ext cx="6858000" cy="3110548"/>
        </p:xfrm>
        <a:graphic>
          <a:graphicData uri="http://schemas.openxmlformats.org/drawingml/2006/table">
            <a:tbl>
              <a:tblPr/>
              <a:tblGrid>
                <a:gridCol w="1143000"/>
                <a:gridCol w="1143000"/>
                <a:gridCol w="1143000"/>
                <a:gridCol w="1389063"/>
                <a:gridCol w="1054100"/>
                <a:gridCol w="985837"/>
              </a:tblGrid>
              <a:tr h="4699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Black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Годы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</a:rPr>
                        <a:t>Численность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38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Классов комплектов, в т. ч. классов ССД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Всего учащихся, в том числе детей-инвалидов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Учащихся с расстройством аутистического спектра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Учащихся с синдромом Дауна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Учащихся на индиви-дуальном обучении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2012-2013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105/77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2013-2014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100/72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2014-2015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9/1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113/86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Black" pitchFamily="34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EFFF"/>
                    </a:solidFill>
                  </a:tcPr>
                </a:tc>
              </a:tr>
            </a:tbl>
          </a:graphicData>
        </a:graphic>
      </p:graphicFrame>
      <p:pic>
        <p:nvPicPr>
          <p:cNvPr id="5179" name="Picture 5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4114800"/>
            <a:ext cx="3429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93" name="Picture 7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81200" y="4114800"/>
            <a:ext cx="3352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9700" y="-101600"/>
            <a:ext cx="5029200" cy="609600"/>
          </a:xfrm>
          <a:noFill/>
        </p:spPr>
        <p:txBody>
          <a:bodyPr/>
          <a:lstStyle/>
          <a:p>
            <a:pPr algn="ctr"/>
            <a:r>
              <a:rPr lang="ru-RU" sz="2000" b="1" i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 </a:t>
            </a:r>
            <a:endParaRPr lang="ru-RU" sz="3200" smtClean="0">
              <a:solidFill>
                <a:srgbClr val="0000CC"/>
              </a:solidFill>
            </a:endParaRP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-2200275" y="-8255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  <a:p>
            <a:pPr lvl="1" eaLnBrk="0" hangingPunct="0"/>
            <a:endParaRPr lang="ru-RU"/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-2200275" y="64008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  <a:p>
            <a:pPr eaLnBrk="0" hangingPunct="0"/>
            <a:endParaRPr lang="ru-RU"/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-2200275" y="704215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  <a:p>
            <a:pPr eaLnBrk="0" hangingPunct="0"/>
            <a:endParaRPr lang="ru-RU"/>
          </a:p>
        </p:txBody>
      </p:sp>
      <p:sp>
        <p:nvSpPr>
          <p:cNvPr id="50182" name="Oval 6"/>
          <p:cNvSpPr>
            <a:spLocks noChangeArrowheads="1"/>
          </p:cNvSpPr>
          <p:nvPr/>
        </p:nvSpPr>
        <p:spPr bwMode="auto">
          <a:xfrm>
            <a:off x="3657600" y="3200400"/>
            <a:ext cx="2057400" cy="1714500"/>
          </a:xfrm>
          <a:prstGeom prst="ellipse">
            <a:avLst/>
          </a:prstGeom>
          <a:solidFill>
            <a:srgbClr val="000080"/>
          </a:solidFill>
          <a:ln w="38100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ru-RU" sz="1200" b="1">
              <a:solidFill>
                <a:srgbClr val="000080"/>
              </a:solidFill>
              <a:latin typeface="Times New Roman" pitchFamily="18" charset="0"/>
            </a:endParaRPr>
          </a:p>
          <a:p>
            <a:pPr algn="ctr" eaLnBrk="0" hangingPunct="0"/>
            <a:r>
              <a:rPr lang="ru-RU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ГБС(К)ОУ школа-интернат   № 15</a:t>
            </a:r>
            <a:endParaRPr lang="ru-RU" b="1" i="1">
              <a:solidFill>
                <a:srgbClr val="00008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0183" name="AutoShape 7"/>
          <p:cNvSpPr>
            <a:spLocks noChangeArrowheads="1"/>
          </p:cNvSpPr>
          <p:nvPr/>
        </p:nvSpPr>
        <p:spPr bwMode="auto">
          <a:xfrm>
            <a:off x="228600" y="3733800"/>
            <a:ext cx="1905000" cy="1371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200" b="1">
                <a:solidFill>
                  <a:srgbClr val="000080"/>
                </a:solidFill>
                <a:latin typeface="Times New Roman" pitchFamily="18" charset="0"/>
              </a:rPr>
              <a:t>совершенствование совместной работы с семьей по приоритетным вопросам воспитания ребенка с ОВЗ</a:t>
            </a:r>
          </a:p>
        </p:txBody>
      </p:sp>
      <p:sp>
        <p:nvSpPr>
          <p:cNvPr id="50184" name="AutoShape 8"/>
          <p:cNvSpPr>
            <a:spLocks noChangeArrowheads="1"/>
          </p:cNvSpPr>
          <p:nvPr/>
        </p:nvSpPr>
        <p:spPr bwMode="auto">
          <a:xfrm>
            <a:off x="2514600" y="1828800"/>
            <a:ext cx="19812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200" b="1">
                <a:solidFill>
                  <a:srgbClr val="000080"/>
                </a:solidFill>
                <a:latin typeface="Times New Roman" pitchFamily="18" charset="0"/>
              </a:rPr>
              <a:t>совершенствование материально-технической базы</a:t>
            </a:r>
          </a:p>
        </p:txBody>
      </p:sp>
      <p:sp>
        <p:nvSpPr>
          <p:cNvPr id="50185" name="AutoShape 9"/>
          <p:cNvSpPr>
            <a:spLocks noChangeArrowheads="1"/>
          </p:cNvSpPr>
          <p:nvPr/>
        </p:nvSpPr>
        <p:spPr bwMode="auto">
          <a:xfrm>
            <a:off x="228600" y="5334000"/>
            <a:ext cx="1981200" cy="1371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200" b="1">
                <a:solidFill>
                  <a:srgbClr val="000080"/>
                </a:solidFill>
                <a:latin typeface="Times New Roman" pitchFamily="18" charset="0"/>
              </a:rPr>
              <a:t>создание коррекционно-воспитательного поля для самореализации личности ребенка с ОВЗ</a:t>
            </a:r>
          </a:p>
        </p:txBody>
      </p:sp>
      <p:sp>
        <p:nvSpPr>
          <p:cNvPr id="50186" name="AutoShape 10"/>
          <p:cNvSpPr>
            <a:spLocks noChangeArrowheads="1"/>
          </p:cNvSpPr>
          <p:nvPr/>
        </p:nvSpPr>
        <p:spPr bwMode="auto">
          <a:xfrm>
            <a:off x="4724400" y="1828800"/>
            <a:ext cx="18669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200" b="1">
                <a:solidFill>
                  <a:srgbClr val="000080"/>
                </a:solidFill>
                <a:latin typeface="Times New Roman" pitchFamily="18" charset="0"/>
              </a:rPr>
              <a:t>развитие социальных связей, партнерство, дополнительное образование</a:t>
            </a:r>
          </a:p>
        </p:txBody>
      </p:sp>
      <p:sp>
        <p:nvSpPr>
          <p:cNvPr id="50187" name="Line 11"/>
          <p:cNvSpPr>
            <a:spLocks noChangeShapeType="1"/>
          </p:cNvSpPr>
          <p:nvPr/>
        </p:nvSpPr>
        <p:spPr bwMode="auto">
          <a:xfrm>
            <a:off x="3581400" y="2743200"/>
            <a:ext cx="533400" cy="6096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88" name="Line 12"/>
          <p:cNvSpPr>
            <a:spLocks noChangeShapeType="1"/>
          </p:cNvSpPr>
          <p:nvPr/>
        </p:nvSpPr>
        <p:spPr bwMode="auto">
          <a:xfrm flipH="1">
            <a:off x="5257800" y="2743200"/>
            <a:ext cx="457200" cy="6096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89" name="Line 13"/>
          <p:cNvSpPr>
            <a:spLocks noChangeShapeType="1"/>
          </p:cNvSpPr>
          <p:nvPr/>
        </p:nvSpPr>
        <p:spPr bwMode="auto">
          <a:xfrm flipV="1">
            <a:off x="2133600" y="4267200"/>
            <a:ext cx="1539875" cy="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90" name="Line 14"/>
          <p:cNvSpPr>
            <a:spLocks noChangeShapeType="1"/>
          </p:cNvSpPr>
          <p:nvPr/>
        </p:nvSpPr>
        <p:spPr bwMode="auto">
          <a:xfrm flipV="1">
            <a:off x="2209800" y="4648200"/>
            <a:ext cx="1752600" cy="9144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0191" name="AutoShape 15"/>
          <p:cNvSpPr>
            <a:spLocks noChangeArrowheads="1"/>
          </p:cNvSpPr>
          <p:nvPr/>
        </p:nvSpPr>
        <p:spPr bwMode="auto">
          <a:xfrm>
            <a:off x="207963" y="1828800"/>
            <a:ext cx="2001837" cy="1752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200" b="1">
                <a:solidFill>
                  <a:srgbClr val="000080"/>
                </a:solidFill>
                <a:latin typeface="Times New Roman" pitchFamily="18" charset="0"/>
              </a:rPr>
              <a:t>повышение  профессиональной компетентности педагогического состава, совершенствование учебно-методической работы</a:t>
            </a:r>
          </a:p>
        </p:txBody>
      </p:sp>
      <p:sp>
        <p:nvSpPr>
          <p:cNvPr id="50192" name="Line 16"/>
          <p:cNvSpPr>
            <a:spLocks noChangeShapeType="1"/>
          </p:cNvSpPr>
          <p:nvPr/>
        </p:nvSpPr>
        <p:spPr bwMode="auto">
          <a:xfrm>
            <a:off x="2209800" y="2895600"/>
            <a:ext cx="1524000" cy="8382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533400"/>
            <a:ext cx="914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Times New Roman" pitchFamily="18" charset="0"/>
              </a:rPr>
              <a:t>Программа развития образовательного учреждения:</a:t>
            </a: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Times New Roman" pitchFamily="18" charset="0"/>
              </a:rPr>
              <a:t> </a:t>
            </a:r>
            <a:b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Times New Roman" pitchFamily="18" charset="0"/>
              </a:rPr>
            </a:br>
            <a:r>
              <a:rPr lang="ru-RU" sz="20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cs typeface="Times New Roman" pitchFamily="18" charset="0"/>
              </a:rPr>
              <a:t>«Совершенствование образовательных, воспитательных и коррекционно-развивающих условий для детей с ОВЗ в соответствии с их уровнем актуального развития, с целью дальнейшей социализации»</a:t>
            </a:r>
            <a:endParaRPr lang="ru-RU" sz="2000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</p:txBody>
      </p:sp>
      <p:pic>
        <p:nvPicPr>
          <p:cNvPr id="50194" name="Picture 18" descr="DSC_0408"/>
          <p:cNvPicPr>
            <a:picLocks noChangeAspect="1" noChangeArrowheads="1"/>
          </p:cNvPicPr>
          <p:nvPr/>
        </p:nvPicPr>
        <p:blipFill>
          <a:blip r:embed="rId2" cstate="print">
            <a:lum bright="12000" contrast="18000"/>
          </a:blip>
          <a:srcRect/>
          <a:stretch>
            <a:fillRect/>
          </a:stretch>
        </p:blipFill>
        <p:spPr bwMode="auto">
          <a:xfrm>
            <a:off x="5791200" y="4651375"/>
            <a:ext cx="3124200" cy="2079625"/>
          </a:xfrm>
          <a:prstGeom prst="rect">
            <a:avLst/>
          </a:prstGeom>
          <a:noFill/>
          <a:effectLst>
            <a:prstShdw prst="shdw13" dist="53882" dir="13500000">
              <a:srgbClr val="808080"/>
            </a:prstShdw>
          </a:effectLst>
        </p:spPr>
      </p:pic>
      <p:pic>
        <p:nvPicPr>
          <p:cNvPr id="50195" name="Picture 19" descr="P102027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5086350"/>
            <a:ext cx="22098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rgbClr val="808080"/>
            </a:prstShdw>
          </a:effectLst>
        </p:spPr>
      </p:pic>
      <p:pic>
        <p:nvPicPr>
          <p:cNvPr id="50196" name="Picture 20" descr="Изображение 25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81813" y="2994025"/>
            <a:ext cx="2057400" cy="1543050"/>
          </a:xfrm>
          <a:prstGeom prst="rect">
            <a:avLst/>
          </a:prstGeom>
          <a:noFill/>
          <a:effectLst>
            <a:prstShdw prst="shdw13" dist="53882" dir="13500000">
              <a:srgbClr val="808080"/>
            </a:prstShdw>
          </a:effectLst>
        </p:spPr>
      </p:pic>
      <p:sp>
        <p:nvSpPr>
          <p:cNvPr id="50197" name="AutoShape 21"/>
          <p:cNvSpPr>
            <a:spLocks noChangeArrowheads="1"/>
          </p:cNvSpPr>
          <p:nvPr/>
        </p:nvSpPr>
        <p:spPr bwMode="auto">
          <a:xfrm>
            <a:off x="6934200" y="1828800"/>
            <a:ext cx="18669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200" b="1">
                <a:solidFill>
                  <a:srgbClr val="000080"/>
                </a:solidFill>
                <a:latin typeface="Times New Roman" pitchFamily="18" charset="0"/>
              </a:rPr>
              <a:t>организация обучения детей с разными возможностями и способностями</a:t>
            </a:r>
          </a:p>
        </p:txBody>
      </p:sp>
      <p:sp>
        <p:nvSpPr>
          <p:cNvPr id="50198" name="Line 22"/>
          <p:cNvSpPr>
            <a:spLocks noChangeShapeType="1"/>
          </p:cNvSpPr>
          <p:nvPr/>
        </p:nvSpPr>
        <p:spPr bwMode="auto">
          <a:xfrm flipH="1">
            <a:off x="5638800" y="2667000"/>
            <a:ext cx="1371600" cy="9906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4572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Организация обучения детей с разными возможностями и способностями</a:t>
            </a:r>
          </a:p>
        </p:txBody>
      </p:sp>
      <p:sp>
        <p:nvSpPr>
          <p:cNvPr id="43029" name="Oval 21"/>
          <p:cNvSpPr>
            <a:spLocks noChangeArrowheads="1"/>
          </p:cNvSpPr>
          <p:nvPr/>
        </p:nvSpPr>
        <p:spPr bwMode="auto">
          <a:xfrm>
            <a:off x="3581400" y="3390900"/>
            <a:ext cx="1981200" cy="1333500"/>
          </a:xfrm>
          <a:prstGeom prst="ellipse">
            <a:avLst/>
          </a:prstGeom>
          <a:solidFill>
            <a:srgbClr val="000080"/>
          </a:solidFill>
          <a:ln w="3810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endParaRPr lang="ru-RU" sz="1200" b="1">
              <a:solidFill>
                <a:srgbClr val="000080"/>
              </a:solidFill>
              <a:latin typeface="Times New Roman" pitchFamily="18" charset="0"/>
            </a:endParaRPr>
          </a:p>
          <a:p>
            <a:pPr algn="ctr" eaLnBrk="0" hangingPunct="0"/>
            <a:r>
              <a:rPr lang="ru-RU" sz="16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ФОРМЫ ОБУЧЕНИЯ</a:t>
            </a:r>
            <a:endParaRPr lang="ru-RU" sz="1600" b="1" i="1">
              <a:solidFill>
                <a:srgbClr val="00008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3031" name="AutoShape 23"/>
          <p:cNvSpPr>
            <a:spLocks noChangeArrowheads="1"/>
          </p:cNvSpPr>
          <p:nvPr/>
        </p:nvSpPr>
        <p:spPr bwMode="auto">
          <a:xfrm>
            <a:off x="4343400" y="1371600"/>
            <a:ext cx="3124200" cy="16002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600" b="1">
                <a:solidFill>
                  <a:srgbClr val="C0082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ОБУЧЕНИЕ В КЛАССЕ СД </a:t>
            </a:r>
          </a:p>
          <a:p>
            <a:pPr algn="ctr" eaLnBrk="0" hangingPunct="0"/>
            <a:r>
              <a:rPr lang="ru-RU" b="1">
                <a:solidFill>
                  <a:srgbClr val="0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(8 учеников): </a:t>
            </a:r>
          </a:p>
          <a:p>
            <a:pPr eaLnBrk="0" hangingPunct="0">
              <a:buFontTx/>
              <a:buChar char="-"/>
            </a:pPr>
            <a:r>
              <a:rPr lang="ru-RU" b="1">
                <a:solidFill>
                  <a:srgbClr val="0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1 чел. – синдром Дауна;</a:t>
            </a:r>
          </a:p>
          <a:p>
            <a:pPr eaLnBrk="0" hangingPunct="0">
              <a:buFontTx/>
              <a:buChar char="-"/>
            </a:pPr>
            <a:r>
              <a:rPr lang="ru-RU" b="1">
                <a:solidFill>
                  <a:srgbClr val="0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5 чел. – РАС;</a:t>
            </a:r>
          </a:p>
          <a:p>
            <a:pPr eaLnBrk="0" hangingPunct="0">
              <a:buFontTx/>
              <a:buChar char="-"/>
            </a:pPr>
            <a:r>
              <a:rPr lang="ru-RU" b="1">
                <a:solidFill>
                  <a:srgbClr val="0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2 чел. – СД.</a:t>
            </a:r>
          </a:p>
        </p:txBody>
      </p:sp>
      <p:sp>
        <p:nvSpPr>
          <p:cNvPr id="43033" name="Line 25"/>
          <p:cNvSpPr>
            <a:spLocks noChangeShapeType="1"/>
          </p:cNvSpPr>
          <p:nvPr/>
        </p:nvSpPr>
        <p:spPr bwMode="auto">
          <a:xfrm flipH="1">
            <a:off x="4800600" y="2971800"/>
            <a:ext cx="381000" cy="6096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36" name="Line 28"/>
          <p:cNvSpPr>
            <a:spLocks noChangeShapeType="1"/>
          </p:cNvSpPr>
          <p:nvPr/>
        </p:nvSpPr>
        <p:spPr bwMode="auto">
          <a:xfrm>
            <a:off x="3657600" y="2971800"/>
            <a:ext cx="609600" cy="6096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37" name="Line 29"/>
          <p:cNvSpPr>
            <a:spLocks noChangeShapeType="1"/>
          </p:cNvSpPr>
          <p:nvPr/>
        </p:nvSpPr>
        <p:spPr bwMode="auto">
          <a:xfrm flipV="1">
            <a:off x="5562600" y="4038600"/>
            <a:ext cx="609600" cy="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39" name="AutoShape 31"/>
          <p:cNvSpPr>
            <a:spLocks noChangeArrowheads="1"/>
          </p:cNvSpPr>
          <p:nvPr/>
        </p:nvSpPr>
        <p:spPr bwMode="auto">
          <a:xfrm>
            <a:off x="304800" y="1295400"/>
            <a:ext cx="3352800" cy="2438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600" b="1">
                <a:solidFill>
                  <a:srgbClr val="C0082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ЦЕНЗОВЫЙ УРОВЕНЬ ОБРАЗОВАТЕЛЬНОГО УЧРЕЖДЕНИЯ </a:t>
            </a:r>
            <a:r>
              <a:rPr lang="en-US" sz="1600" b="1">
                <a:solidFill>
                  <a:srgbClr val="C0082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VIII</a:t>
            </a:r>
            <a:r>
              <a:rPr lang="ru-RU" sz="1600" b="1">
                <a:solidFill>
                  <a:srgbClr val="C0082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вида</a:t>
            </a:r>
          </a:p>
          <a:p>
            <a:pPr algn="ctr" eaLnBrk="0" hangingPunct="0"/>
            <a:endParaRPr lang="ru-RU" sz="900" b="1">
              <a:solidFill>
                <a:srgbClr val="C0082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0" hangingPunct="0"/>
            <a:r>
              <a:rPr lang="ru-RU" b="1">
                <a:solidFill>
                  <a:srgbClr val="0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Обучение в общеобразовательном нормативном классе для детей с умственной отсталостью (91 ученик)</a:t>
            </a:r>
          </a:p>
        </p:txBody>
      </p:sp>
      <p:sp>
        <p:nvSpPr>
          <p:cNvPr id="43040" name="AutoShape 32"/>
          <p:cNvSpPr>
            <a:spLocks noChangeArrowheads="1"/>
          </p:cNvSpPr>
          <p:nvPr/>
        </p:nvSpPr>
        <p:spPr bwMode="auto">
          <a:xfrm>
            <a:off x="5791200" y="3124200"/>
            <a:ext cx="3276600" cy="1676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500" b="1">
                <a:solidFill>
                  <a:srgbClr val="0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Обучение в общеобразова-тельном нормативном классе для детей с умственной отсталостью </a:t>
            </a:r>
            <a:r>
              <a:rPr lang="ru-RU" sz="1600" b="1">
                <a:solidFill>
                  <a:srgbClr val="C0082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</a:t>
            </a:r>
            <a:r>
              <a:rPr lang="ru-RU" sz="1500" b="1">
                <a:solidFill>
                  <a:srgbClr val="0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sz="1600" b="1">
                <a:solidFill>
                  <a:srgbClr val="C0082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режиме инклюзивного обучения</a:t>
            </a:r>
            <a:r>
              <a:rPr lang="ru-RU" sz="1400" b="1">
                <a:solidFill>
                  <a:srgbClr val="0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  <a:p>
            <a:pPr algn="ctr" eaLnBrk="0" hangingPunct="0"/>
            <a:r>
              <a:rPr lang="ru-RU" sz="1400" b="1">
                <a:solidFill>
                  <a:srgbClr val="0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(9 уч.): 4 чел. – РАС, 5 чел. - СД</a:t>
            </a:r>
          </a:p>
        </p:txBody>
      </p:sp>
      <p:pic>
        <p:nvPicPr>
          <p:cNvPr id="43041" name="Picture 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0" y="1219200"/>
            <a:ext cx="13144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42" name="Picture 34"/>
          <p:cNvPicPr>
            <a:picLocks noChangeAspect="1" noChangeArrowheads="1"/>
          </p:cNvPicPr>
          <p:nvPr/>
        </p:nvPicPr>
        <p:blipFill>
          <a:blip r:embed="rId3" cstate="print"/>
          <a:srcRect r="19518"/>
          <a:stretch>
            <a:fillRect/>
          </a:stretch>
        </p:blipFill>
        <p:spPr bwMode="auto">
          <a:xfrm>
            <a:off x="7239000" y="5013325"/>
            <a:ext cx="1828800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43" name="Picture 3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5010150"/>
            <a:ext cx="23622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44" name="Picture 3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3886200"/>
            <a:ext cx="21717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045" name="Line 37"/>
          <p:cNvSpPr>
            <a:spLocks noChangeShapeType="1"/>
          </p:cNvSpPr>
          <p:nvPr/>
        </p:nvSpPr>
        <p:spPr bwMode="auto">
          <a:xfrm flipH="1">
            <a:off x="3657600" y="4572000"/>
            <a:ext cx="381000" cy="6096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046" name="AutoShape 38"/>
          <p:cNvSpPr>
            <a:spLocks noChangeArrowheads="1"/>
          </p:cNvSpPr>
          <p:nvPr/>
        </p:nvSpPr>
        <p:spPr bwMode="auto">
          <a:xfrm>
            <a:off x="2438400" y="5105400"/>
            <a:ext cx="2133600" cy="10668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00008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1600" b="1">
                <a:solidFill>
                  <a:srgbClr val="C0082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Индивидуальное обучение</a:t>
            </a:r>
            <a:r>
              <a:rPr lang="ru-RU" sz="1600" b="1">
                <a:solidFill>
                  <a:srgbClr val="0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  <a:p>
            <a:pPr algn="ctr" eaLnBrk="0" hangingPunct="0"/>
            <a:r>
              <a:rPr lang="ru-RU" sz="1600" b="1">
                <a:solidFill>
                  <a:srgbClr val="0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4 ученика - РАС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533400"/>
            <a:ext cx="8610600" cy="533400"/>
          </a:xfrm>
        </p:spPr>
        <p:txBody>
          <a:bodyPr/>
          <a:lstStyle/>
          <a:p>
            <a:pPr algn="ctr" eaLnBrk="1" hangingPunct="1"/>
            <a:r>
              <a:rPr lang="ru-RU" sz="4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Создание адаптивной среды</a:t>
            </a:r>
            <a:r>
              <a:rPr lang="ru-RU" sz="2200" smtClean="0"/>
              <a:t> </a:t>
            </a:r>
          </a:p>
        </p:txBody>
      </p:sp>
      <p:pic>
        <p:nvPicPr>
          <p:cNvPr id="47108" name="Picture 5" descr="C:\Users\zavuch_suzana\Desktop\ЛА\фото=все\фото-13\фото на педсовет НОЯБРЬ 2013\CIMG1444.JPG"/>
          <p:cNvPicPr>
            <a:picLocks noChangeAspect="1" noChangeArrowheads="1"/>
          </p:cNvPicPr>
          <p:nvPr/>
        </p:nvPicPr>
        <p:blipFill>
          <a:blip r:embed="rId2" cstate="print"/>
          <a:srcRect t="11111" b="14815"/>
          <a:stretch>
            <a:fillRect/>
          </a:stretch>
        </p:blipFill>
        <p:spPr bwMode="auto">
          <a:xfrm>
            <a:off x="4876800" y="4419600"/>
            <a:ext cx="4114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3"/>
          <p:cNvPicPr>
            <a:picLocks noChangeAspect="1" noChangeArrowheads="1"/>
          </p:cNvPicPr>
          <p:nvPr/>
        </p:nvPicPr>
        <p:blipFill>
          <a:blip r:embed="rId3" cstate="print"/>
          <a:srcRect t="27486"/>
          <a:stretch>
            <a:fillRect/>
          </a:stretch>
        </p:blipFill>
        <p:spPr bwMode="auto">
          <a:xfrm>
            <a:off x="228600" y="4383088"/>
            <a:ext cx="4267200" cy="231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15" descr="P113076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143000"/>
            <a:ext cx="4267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1143000"/>
            <a:ext cx="41148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30" name="Picture 2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9450" y="2819400"/>
            <a:ext cx="1885950" cy="2514600"/>
          </a:xfrm>
          <a:prstGeom prst="rect">
            <a:avLst/>
          </a:prstGeom>
          <a:solidFill>
            <a:schemeClr val="folHlink"/>
          </a:solidFill>
          <a:ln w="57150">
            <a:solidFill>
              <a:schemeClr val="folHlink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457200"/>
            <a:ext cx="914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Воспитательное пространство</a:t>
            </a:r>
            <a:endParaRPr lang="ru-RU" sz="4000"/>
          </a:p>
        </p:txBody>
      </p:sp>
      <p:pic>
        <p:nvPicPr>
          <p:cNvPr id="54275" name="Picture 3" descr="111111"/>
          <p:cNvPicPr>
            <a:picLocks noChangeAspect="1" noChangeArrowheads="1"/>
          </p:cNvPicPr>
          <p:nvPr/>
        </p:nvPicPr>
        <p:blipFill>
          <a:blip r:embed="rId2" cstate="print"/>
          <a:srcRect t="17778"/>
          <a:stretch>
            <a:fillRect/>
          </a:stretch>
        </p:blipFill>
        <p:spPr bwMode="auto">
          <a:xfrm>
            <a:off x="152400" y="971550"/>
            <a:ext cx="5715000" cy="3524250"/>
          </a:xfrm>
          <a:prstGeom prst="rect">
            <a:avLst/>
          </a:prstGeom>
          <a:noFill/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743200" y="4419600"/>
            <a:ext cx="6172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Основные направления работы</a:t>
            </a:r>
          </a:p>
        </p:txBody>
      </p:sp>
      <p:pic>
        <p:nvPicPr>
          <p:cNvPr id="54277" name="Picture 5" descr="000_3207"/>
          <p:cNvPicPr>
            <a:picLocks noChangeAspect="1" noChangeArrowheads="1"/>
          </p:cNvPicPr>
          <p:nvPr/>
        </p:nvPicPr>
        <p:blipFill>
          <a:blip r:embed="rId3" cstate="print"/>
          <a:srcRect l="7576" r="16667"/>
          <a:stretch>
            <a:fillRect/>
          </a:stretch>
        </p:blipFill>
        <p:spPr bwMode="auto">
          <a:xfrm>
            <a:off x="7467600" y="533400"/>
            <a:ext cx="1600200" cy="1584325"/>
          </a:xfrm>
          <a:prstGeom prst="rect">
            <a:avLst/>
          </a:prstGeom>
          <a:noFill/>
        </p:spPr>
      </p:pic>
      <p:pic>
        <p:nvPicPr>
          <p:cNvPr id="54278" name="Picture 6" descr="деньздоровья 30"/>
          <p:cNvPicPr>
            <a:picLocks noChangeAspect="1" noChangeArrowheads="1"/>
          </p:cNvPicPr>
          <p:nvPr/>
        </p:nvPicPr>
        <p:blipFill>
          <a:blip r:embed="rId4" cstate="print"/>
          <a:srcRect l="2829" r="7602"/>
          <a:stretch>
            <a:fillRect/>
          </a:stretch>
        </p:blipFill>
        <p:spPr bwMode="auto">
          <a:xfrm>
            <a:off x="5867400" y="1447800"/>
            <a:ext cx="1866900" cy="1563688"/>
          </a:xfrm>
          <a:prstGeom prst="rect">
            <a:avLst/>
          </a:prstGeom>
          <a:noFill/>
        </p:spPr>
      </p:pic>
      <p:pic>
        <p:nvPicPr>
          <p:cNvPr id="54279" name="Picture 7" descr="222"/>
          <p:cNvPicPr>
            <a:picLocks noChangeAspect="1" noChangeArrowheads="1"/>
          </p:cNvPicPr>
          <p:nvPr/>
        </p:nvPicPr>
        <p:blipFill>
          <a:blip r:embed="rId5" cstate="print"/>
          <a:srcRect t="39999" r="2499" b="27779"/>
          <a:stretch>
            <a:fillRect/>
          </a:stretch>
        </p:blipFill>
        <p:spPr bwMode="auto">
          <a:xfrm>
            <a:off x="2743200" y="4953000"/>
            <a:ext cx="6248400" cy="1604963"/>
          </a:xfrm>
          <a:prstGeom prst="rect">
            <a:avLst/>
          </a:prstGeom>
          <a:noFill/>
        </p:spPr>
      </p:pic>
      <p:pic>
        <p:nvPicPr>
          <p:cNvPr id="54280" name="Picture 8" descr="DSC0032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" y="4648200"/>
            <a:ext cx="2514600" cy="1885950"/>
          </a:xfrm>
          <a:prstGeom prst="rect">
            <a:avLst/>
          </a:prstGeom>
          <a:noFill/>
        </p:spPr>
      </p:pic>
      <p:pic>
        <p:nvPicPr>
          <p:cNvPr id="54281" name="Picture 9" descr="DSC00432"/>
          <p:cNvPicPr>
            <a:picLocks noChangeAspect="1" noChangeArrowheads="1"/>
          </p:cNvPicPr>
          <p:nvPr/>
        </p:nvPicPr>
        <p:blipFill>
          <a:blip r:embed="rId7" cstate="print"/>
          <a:srcRect l="7243" r="10619"/>
          <a:stretch>
            <a:fillRect/>
          </a:stretch>
        </p:blipFill>
        <p:spPr bwMode="auto">
          <a:xfrm>
            <a:off x="7162800" y="2667000"/>
            <a:ext cx="1828800" cy="1668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669925"/>
            <a:ext cx="8610600" cy="533400"/>
          </a:xfrm>
        </p:spPr>
        <p:txBody>
          <a:bodyPr/>
          <a:lstStyle/>
          <a:p>
            <a:pPr algn="ctr" eaLnBrk="1" hangingPunct="1"/>
            <a:r>
              <a:rPr lang="ru-RU" sz="4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Создание адаптивной среды</a:t>
            </a:r>
            <a:r>
              <a:rPr lang="ru-RU" sz="2200" smtClean="0"/>
              <a:t> </a:t>
            </a:r>
            <a:r>
              <a:rPr lang="ru-RU" sz="4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«Родительская беседка»</a:t>
            </a:r>
            <a:r>
              <a:rPr lang="ru-RU" sz="2200" smtClean="0"/>
              <a:t> </a:t>
            </a:r>
          </a:p>
        </p:txBody>
      </p:sp>
      <p:pic>
        <p:nvPicPr>
          <p:cNvPr id="53255" name="Picture 19" descr="CIMG22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041775"/>
            <a:ext cx="3581400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6" name="Picture 99" descr="CIMG2397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 t="10271" r="22292"/>
          <a:stretch>
            <a:fillRect/>
          </a:stretch>
        </p:blipFill>
        <p:spPr bwMode="auto">
          <a:xfrm>
            <a:off x="5715000" y="4038600"/>
            <a:ext cx="32766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512888"/>
            <a:ext cx="32766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258" name="Picture 20"/>
          <p:cNvPicPr>
            <a:picLocks noChangeAspect="1" noChangeArrowheads="1"/>
          </p:cNvPicPr>
          <p:nvPr/>
        </p:nvPicPr>
        <p:blipFill>
          <a:blip r:embed="rId5" cstate="print"/>
          <a:srcRect l="15511" r="6573" b="28563"/>
          <a:stretch>
            <a:fillRect/>
          </a:stretch>
        </p:blipFill>
        <p:spPr bwMode="auto">
          <a:xfrm>
            <a:off x="152400" y="1600200"/>
            <a:ext cx="3429000" cy="236220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</p:pic>
      <p:pic>
        <p:nvPicPr>
          <p:cNvPr id="53261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90900" y="2514600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914400"/>
            <a:ext cx="8229600" cy="4800600"/>
          </a:xfrm>
        </p:spPr>
        <p:txBody>
          <a:bodyPr/>
          <a:lstStyle/>
          <a:p>
            <a:pPr algn="ctr" eaLnBrk="1" hangingPunct="1"/>
            <a:r>
              <a:rPr lang="ru-RU" sz="8800" i="1" smtClean="0">
                <a:solidFill>
                  <a:srgbClr val="1818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Я желаю Вам СЧАСТЬЯ!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иксел 12">
    <a:dk1>
      <a:srgbClr val="000000"/>
    </a:dk1>
    <a:lt1>
      <a:srgbClr val="FFFFFF"/>
    </a:lt1>
    <a:dk2>
      <a:srgbClr val="000000"/>
    </a:dk2>
    <a:lt2>
      <a:srgbClr val="00007D"/>
    </a:lt2>
    <a:accent1>
      <a:srgbClr val="9999FF"/>
    </a:accent1>
    <a:accent2>
      <a:srgbClr val="9999CC"/>
    </a:accent2>
    <a:accent3>
      <a:srgbClr val="FFFFFF"/>
    </a:accent3>
    <a:accent4>
      <a:srgbClr val="000000"/>
    </a:accent4>
    <a:accent5>
      <a:srgbClr val="CACAFF"/>
    </a:accent5>
    <a:accent6>
      <a:srgbClr val="8A8AB9"/>
    </a:accent6>
    <a:hlink>
      <a:srgbClr val="666699"/>
    </a:hlink>
    <a:folHlink>
      <a:srgbClr val="CCCCE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1697</TotalTime>
  <Words>327</Words>
  <Application>Microsoft Office PowerPoint</Application>
  <PresentationFormat>Экран (4:3)</PresentationFormat>
  <Paragraphs>68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Arial</vt:lpstr>
      <vt:lpstr>Wingdings</vt:lpstr>
      <vt:lpstr>Calibri</vt:lpstr>
      <vt:lpstr>Arial Black</vt:lpstr>
      <vt:lpstr>Times New Roman</vt:lpstr>
      <vt:lpstr>Bookman Old Style</vt:lpstr>
      <vt:lpstr>Tahoma</vt:lpstr>
      <vt:lpstr>Пиксел</vt:lpstr>
      <vt:lpstr>Слайд 1</vt:lpstr>
      <vt:lpstr>Слайд 2</vt:lpstr>
      <vt:lpstr>Мониторинговая карта численности учащихся</vt:lpstr>
      <vt:lpstr> </vt:lpstr>
      <vt:lpstr>Слайд 5</vt:lpstr>
      <vt:lpstr>Создание адаптивной среды </vt:lpstr>
      <vt:lpstr>Слайд 7</vt:lpstr>
      <vt:lpstr>Создание адаптивной среды «Родительская беседка» </vt:lpstr>
      <vt:lpstr>Я желаю Вам СЧАСТЬЯ!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zavuch_suzana</dc:creator>
  <cp:lastModifiedBy>anikiev_a_n</cp:lastModifiedBy>
  <cp:revision>178</cp:revision>
  <cp:lastPrinted>2014-12-04T11:15:58Z</cp:lastPrinted>
  <dcterms:created xsi:type="dcterms:W3CDTF">1601-01-01T00:00:00Z</dcterms:created>
  <dcterms:modified xsi:type="dcterms:W3CDTF">2015-04-03T06:45:32Z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